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30" r:id="rId3"/>
    <p:sldId id="343" r:id="rId4"/>
    <p:sldId id="332" r:id="rId5"/>
    <p:sldId id="335" r:id="rId6"/>
    <p:sldId id="336" r:id="rId7"/>
    <p:sldId id="337" r:id="rId8"/>
    <p:sldId id="338" r:id="rId9"/>
    <p:sldId id="331" r:id="rId10"/>
    <p:sldId id="339" r:id="rId11"/>
    <p:sldId id="340" r:id="rId12"/>
    <p:sldId id="341" r:id="rId13"/>
    <p:sldId id="342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5" r:id="rId23"/>
    <p:sldId id="352" r:id="rId24"/>
    <p:sldId id="353" r:id="rId25"/>
    <p:sldId id="354" r:id="rId26"/>
    <p:sldId id="261" r:id="rId27"/>
    <p:sldId id="260" r:id="rId28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0" autoAdjust="0"/>
    <p:restoredTop sz="95370" autoAdjust="0"/>
  </p:normalViewPr>
  <p:slideViewPr>
    <p:cSldViewPr snapToGrid="0">
      <p:cViewPr varScale="1">
        <p:scale>
          <a:sx n="134" d="100"/>
          <a:sy n="134" d="100"/>
        </p:scale>
        <p:origin x="1344" y="120"/>
      </p:cViewPr>
      <p:guideLst>
        <p:guide orient="horz" pos="1635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o.xiang.thu@gmail.com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838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2018</a:t>
            </a:r>
            <a:r>
              <a:rPr kumimoji="1" lang="zh-CN" altLang="en-US" sz="1200" dirty="0"/>
              <a:t>年春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课程内容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教材：视觉</a:t>
            </a:r>
            <a:r>
              <a:rPr lang="en-US" altLang="zh-CN" sz="1700" dirty="0">
                <a:latin typeface="+mj-ea"/>
                <a:ea typeface="+mj-ea"/>
              </a:rPr>
              <a:t>SLAM</a:t>
            </a:r>
            <a:r>
              <a:rPr lang="zh-CN" altLang="en-US" sz="1700" dirty="0">
                <a:latin typeface="+mj-ea"/>
                <a:ea typeface="+mj-ea"/>
              </a:rPr>
              <a:t>十四讲：从理论到实践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参考书：多视图几何 状态估计 </a:t>
            </a:r>
            <a:endParaRPr lang="en-US" altLang="zh-CN" sz="17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42" y="2579077"/>
            <a:ext cx="1534167" cy="2148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667" y="1453011"/>
            <a:ext cx="1955055" cy="25644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204" y="2561491"/>
            <a:ext cx="1677357" cy="22786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课程特点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solidFill>
                  <a:schemeClr val="accent1"/>
                </a:solidFill>
              </a:rPr>
              <a:t>基础、必要</a:t>
            </a:r>
            <a:r>
              <a:rPr lang="zh-CN" altLang="en-US" sz="1600" dirty="0"/>
              <a:t>的理论知识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大量的</a:t>
            </a:r>
            <a:r>
              <a:rPr lang="zh-CN" altLang="en-US" sz="1600" dirty="0">
                <a:solidFill>
                  <a:schemeClr val="accent1"/>
                </a:solidFill>
              </a:rPr>
              <a:t>编程</a:t>
            </a:r>
            <a:r>
              <a:rPr lang="zh-CN" altLang="en-US" sz="1600" dirty="0"/>
              <a:t>内容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重视工程实践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必要的习题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观念：</a:t>
            </a:r>
            <a:r>
              <a:rPr lang="zh-CN" altLang="en-US" sz="1600" dirty="0"/>
              <a:t>只有亲自动手实现了算法，才能谈得上理解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内容提纲</a:t>
            </a:r>
            <a:endParaRPr lang="en-US" altLang="zh-CN" sz="14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>
                <a:latin typeface="+mj-ea"/>
                <a:ea typeface="+mj-ea"/>
              </a:rPr>
              <a:t>概述与预备知识（教材第</a:t>
            </a: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，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讲）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三维空间的刚体运动</a:t>
            </a:r>
            <a:r>
              <a:rPr lang="zh-CN" altLang="en-US" sz="1600" dirty="0">
                <a:latin typeface="+mj-ea"/>
              </a:rPr>
              <a:t>（教材第</a:t>
            </a:r>
            <a:r>
              <a:rPr lang="en-US" altLang="zh-CN" sz="1600" dirty="0">
                <a:latin typeface="+mj-ea"/>
              </a:rPr>
              <a:t>3</a:t>
            </a:r>
            <a:r>
              <a:rPr lang="zh-CN" altLang="en-US" sz="1600" dirty="0">
                <a:latin typeface="+mj-ea"/>
              </a:rPr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李群与李代数（教材第</a:t>
            </a:r>
            <a:r>
              <a:rPr lang="en-US" altLang="zh-CN" sz="1600" dirty="0"/>
              <a:t>4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相机模型与非线性优化（教材第</a:t>
            </a:r>
            <a:r>
              <a:rPr lang="en-US" altLang="zh-CN" sz="1600" dirty="0"/>
              <a:t>5</a:t>
            </a:r>
            <a:r>
              <a:rPr lang="zh-CN" altLang="en-US" sz="1600" dirty="0"/>
              <a:t>，</a:t>
            </a:r>
            <a:r>
              <a:rPr lang="en-US" altLang="zh-CN" sz="1600" dirty="0"/>
              <a:t>6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特征点法视觉里程计（教材第</a:t>
            </a:r>
            <a:r>
              <a:rPr lang="en-US" altLang="zh-CN" sz="1600" dirty="0"/>
              <a:t>7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直接法视觉里程计（教材第</a:t>
            </a:r>
            <a:r>
              <a:rPr lang="en-US" altLang="zh-CN" sz="1600" dirty="0"/>
              <a:t>8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后端优化（教材第</a:t>
            </a:r>
            <a:r>
              <a:rPr lang="en-US" altLang="zh-CN" sz="1600" dirty="0"/>
              <a:t>10</a:t>
            </a:r>
            <a:r>
              <a:rPr lang="zh-CN" altLang="en-US" sz="1600" dirty="0"/>
              <a:t>，</a:t>
            </a:r>
            <a:r>
              <a:rPr lang="en-US" altLang="zh-CN" sz="1600" dirty="0"/>
              <a:t>11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r>
              <a:rPr lang="zh-CN" altLang="en-US" sz="1600" dirty="0"/>
              <a:t>回环检测（教材第</a:t>
            </a:r>
            <a:r>
              <a:rPr lang="en-US" altLang="zh-CN" sz="1600" dirty="0"/>
              <a:t>13</a:t>
            </a:r>
            <a:r>
              <a:rPr lang="zh-CN" altLang="en-US" sz="1600" dirty="0"/>
              <a:t>讲）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buFont typeface="+mj-lt"/>
              <a:buAutoNum type="arabicPeriod"/>
            </a:pPr>
            <a:endParaRPr lang="en-US" altLang="zh-CN" sz="16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900" dirty="0">
                <a:solidFill>
                  <a:schemeClr val="accent1"/>
                </a:solidFill>
                <a:latin typeface="+mj-ea"/>
                <a:ea typeface="+mj-ea"/>
              </a:rPr>
              <a:t>每周日</a:t>
            </a:r>
            <a:r>
              <a:rPr lang="zh-CN" altLang="en-US" sz="1900" dirty="0">
                <a:latin typeface="+mj-ea"/>
                <a:ea typeface="+mj-ea"/>
              </a:rPr>
              <a:t>讲课，一周的习题时间</a:t>
            </a:r>
            <a:endParaRPr lang="en-US" altLang="zh-CN" sz="19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06936" y="1395000"/>
            <a:ext cx="32656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习题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每节课结束后会布置习题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习题花费时间约课内时间的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倍以上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需要</a:t>
            </a:r>
            <a:r>
              <a:rPr kumimoji="1" lang="zh-CN" altLang="en-US" sz="1400" dirty="0">
                <a:solidFill>
                  <a:schemeClr val="accent1"/>
                </a:solidFill>
              </a:rPr>
              <a:t>至少达到</a:t>
            </a:r>
            <a:r>
              <a:rPr kumimoji="1" lang="en-US" altLang="zh-CN" sz="1400" dirty="0">
                <a:solidFill>
                  <a:schemeClr val="accent1"/>
                </a:solidFill>
              </a:rPr>
              <a:t>8/10</a:t>
            </a:r>
            <a:r>
              <a:rPr kumimoji="1" lang="zh-CN" altLang="en-US" sz="1400" dirty="0">
                <a:solidFill>
                  <a:schemeClr val="accent1"/>
                </a:solidFill>
              </a:rPr>
              <a:t>分</a:t>
            </a:r>
            <a:r>
              <a:rPr kumimoji="1" lang="zh-CN" altLang="en-US" sz="1400" dirty="0"/>
              <a:t>才能通过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包含编程题、简述题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会提供详细的操作指导</a:t>
            </a:r>
            <a:endParaRPr kumimoji="1" lang="en-US" altLang="zh-CN" sz="1400" dirty="0"/>
          </a:p>
          <a:p>
            <a:r>
              <a:rPr kumimoji="1" lang="zh-CN" altLang="en-US" sz="1400" dirty="0"/>
              <a:t>例子：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17" y="2946206"/>
            <a:ext cx="3601004" cy="21842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预备知识与课程使用的环境 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数学：</a:t>
            </a:r>
            <a:r>
              <a:rPr lang="zh-CN" altLang="en-US" sz="1600" dirty="0"/>
              <a:t>高等数学、线性代数（矩阵论）、概率论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编程：</a:t>
            </a:r>
            <a:r>
              <a:rPr lang="en-US" altLang="zh-CN" sz="1600" dirty="0"/>
              <a:t>C++</a:t>
            </a:r>
            <a:r>
              <a:rPr lang="zh-CN" altLang="en-US" sz="1600" dirty="0"/>
              <a:t>、</a:t>
            </a:r>
            <a:r>
              <a:rPr lang="en-US" altLang="zh-CN" sz="1600" dirty="0"/>
              <a:t>Linux</a:t>
            </a:r>
            <a:r>
              <a:rPr lang="zh-CN" altLang="en-US" sz="1600" dirty="0"/>
              <a:t>，了解语法和基本命令即可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英语：文献、文档阅读能力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环境：</a:t>
            </a:r>
            <a:r>
              <a:rPr lang="en-US" altLang="zh-CN" sz="1600" dirty="0">
                <a:latin typeface="+mj-ea"/>
                <a:ea typeface="+mj-ea"/>
              </a:rPr>
              <a:t>Ubuntu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r>
              <a:rPr lang="en-US" altLang="zh-CN" sz="1600" dirty="0">
                <a:latin typeface="+mj-ea"/>
                <a:ea typeface="+mj-ea"/>
              </a:rPr>
              <a:t>16.04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不提供</a:t>
            </a:r>
            <a:r>
              <a:rPr lang="en-US" altLang="zh-CN" sz="1600" dirty="0"/>
              <a:t>windows</a:t>
            </a:r>
            <a:r>
              <a:rPr lang="zh-CN" altLang="en-US" sz="1600" dirty="0"/>
              <a:t>环境下的方案！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阅读教材第一章习题作为自测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en-US" altLang="zh-CN" dirty="0">
                <a:latin typeface="+mj-ea"/>
              </a:rPr>
              <a:t>SLAM</a:t>
            </a:r>
            <a:r>
              <a:rPr kumimoji="1" lang="zh-CN" altLang="en-US" dirty="0">
                <a:latin typeface="+mj-ea"/>
              </a:rPr>
              <a:t>是什么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自主运动的两大基本问题 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我在什么地方？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定位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周围环境是什么样子？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建图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定位与建图</a:t>
            </a:r>
            <a:r>
              <a:rPr lang="en-US" altLang="zh-CN" sz="1600" dirty="0">
                <a:latin typeface="+mj-ea"/>
                <a:ea typeface="+mj-ea"/>
              </a:rPr>
              <a:t>=</a:t>
            </a:r>
            <a:r>
              <a:rPr lang="zh-CN" altLang="en-US" sz="1600" dirty="0">
                <a:latin typeface="+mj-ea"/>
                <a:ea typeface="+mj-ea"/>
              </a:rPr>
              <a:t>内外兼修 </a:t>
            </a:r>
            <a:r>
              <a:rPr lang="zh-CN" altLang="en-US" sz="1600" dirty="0"/>
              <a:t>定位侧重对自身的了解，建图侧重对外在的了解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900" dirty="0"/>
              <a:t>相互关联</a:t>
            </a:r>
            <a:endParaRPr lang="en-US" altLang="zh-CN" sz="19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准确的定位需要精确的地图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精确的地图来自准确的定位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94" y="2982541"/>
            <a:ext cx="3233381" cy="187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传感器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机器人感知外界环境的手段</a:t>
            </a:r>
            <a:endParaRPr lang="en-US" altLang="zh-CN" sz="14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/>
              <a:t>种类：内质的</a:t>
            </a:r>
            <a:r>
              <a:rPr lang="en-US" altLang="zh-CN" sz="1400" dirty="0"/>
              <a:t>/</a:t>
            </a:r>
            <a:r>
              <a:rPr lang="zh-CN" altLang="en-US" sz="1400" dirty="0"/>
              <a:t>外质的</a:t>
            </a:r>
            <a:endParaRPr lang="en-US" altLang="zh-CN" sz="1400" dirty="0"/>
          </a:p>
          <a:p>
            <a:pPr marL="1200150" lvl="2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/>
              <a:t>内质：感受机器人本体信息</a:t>
            </a:r>
            <a:endParaRPr lang="en-US" altLang="zh-CN" sz="1400" dirty="0"/>
          </a:p>
          <a:p>
            <a:pPr marL="1200150" lvl="2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400" dirty="0"/>
              <a:t>IMU</a:t>
            </a:r>
            <a:r>
              <a:rPr lang="zh-CN" altLang="en-US" sz="1400" dirty="0"/>
              <a:t>、激光、相机</a:t>
            </a:r>
            <a:endParaRPr lang="en-US" altLang="zh-CN" sz="1400" dirty="0"/>
          </a:p>
          <a:p>
            <a:pPr marL="1200150" lvl="2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/>
              <a:t>外质：安装于环境中的</a:t>
            </a:r>
            <a:endParaRPr lang="en-US" altLang="zh-CN" sz="1400" dirty="0"/>
          </a:p>
          <a:p>
            <a:pPr marL="1200150" lvl="2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/>
              <a:t>二维码</a:t>
            </a:r>
            <a:r>
              <a:rPr lang="en-US" altLang="zh-CN" sz="1400" dirty="0"/>
              <a:t>Marker</a:t>
            </a:r>
            <a:r>
              <a:rPr lang="zh-CN" altLang="en-US" sz="1400" dirty="0"/>
              <a:t>、</a:t>
            </a:r>
            <a:r>
              <a:rPr lang="en-US" altLang="zh-CN" sz="1400" dirty="0"/>
              <a:t>GPS</a:t>
            </a:r>
            <a:r>
              <a:rPr lang="zh-CN" altLang="en-US" sz="1400" dirty="0"/>
              <a:t>、导轨、磁条</a:t>
            </a:r>
            <a:endParaRPr lang="en-US" altLang="zh-CN" sz="1400" dirty="0"/>
          </a:p>
          <a:p>
            <a:pPr marL="1200150" lvl="2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2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/>
              <a:t>环境限制了传感器的形式</a:t>
            </a:r>
            <a:endParaRPr lang="en-US" altLang="zh-CN" sz="18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500" dirty="0"/>
              <a:t>GPS</a:t>
            </a:r>
            <a:r>
              <a:rPr lang="zh-CN" altLang="en-US" sz="1500" dirty="0"/>
              <a:t>：需要能接收到卫星信号的环境</a:t>
            </a:r>
            <a:endParaRPr lang="en-US" altLang="zh-CN" sz="15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500" dirty="0"/>
              <a:t>Marker</a:t>
            </a:r>
            <a:r>
              <a:rPr lang="zh-CN" altLang="en-US" sz="1500" dirty="0"/>
              <a:t>、导轨：需要环境允许安装</a:t>
            </a:r>
            <a:endParaRPr lang="en-US" altLang="zh-CN" sz="15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/>
              <a:t>相比之下，激光、相机等携带式传感器更加自由</a:t>
            </a:r>
            <a:endParaRPr lang="en-US" altLang="zh-CN" sz="18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125" y="1262343"/>
            <a:ext cx="5131167" cy="25295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相机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300" dirty="0">
                <a:latin typeface="+mj-ea"/>
                <a:ea typeface="+mj-ea"/>
              </a:rPr>
              <a:t>以一定速率采集图像、形成视频</a:t>
            </a:r>
            <a:endParaRPr lang="en-US" altLang="zh-CN" sz="13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900" dirty="0">
                <a:latin typeface="+mj-ea"/>
                <a:ea typeface="+mj-ea"/>
              </a:rPr>
              <a:t>分类</a:t>
            </a:r>
            <a:endParaRPr lang="en-US" altLang="zh-CN" sz="19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单目相机 </a:t>
            </a:r>
            <a:r>
              <a:rPr lang="en-US" altLang="zh-CN" sz="1600" dirty="0">
                <a:latin typeface="+mj-ea"/>
                <a:ea typeface="+mj-ea"/>
              </a:rPr>
              <a:t>Monocular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双目相机（立体相机） </a:t>
            </a:r>
            <a:r>
              <a:rPr lang="en-US" altLang="zh-CN" sz="1600" dirty="0"/>
              <a:t>Stereo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深度相机 </a:t>
            </a:r>
            <a:r>
              <a:rPr lang="en-US" altLang="zh-CN" sz="1600" dirty="0"/>
              <a:t>RGB-D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其他 全景、</a:t>
            </a:r>
            <a:r>
              <a:rPr lang="en-US" altLang="zh-CN" sz="1600" dirty="0"/>
              <a:t>Event</a:t>
            </a:r>
            <a:r>
              <a:rPr lang="zh-CN" altLang="en-US" sz="1600" dirty="0"/>
              <a:t> </a:t>
            </a:r>
            <a:r>
              <a:rPr lang="en-US" altLang="zh-CN" sz="1600" dirty="0"/>
              <a:t>Camera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9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900" dirty="0"/>
              <a:t>相机的特点</a:t>
            </a:r>
            <a:endParaRPr lang="en-US" altLang="zh-CN" sz="19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以二维投影形式记录了三维世界的信息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/>
              <a:t>该过程丢掉了一个维度：距离</a:t>
            </a:r>
            <a:endParaRPr lang="en-US" altLang="zh-CN" sz="1600" dirty="0"/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620" y="1225020"/>
            <a:ext cx="2901102" cy="1799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各类相机的区别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300" dirty="0">
                <a:latin typeface="+mj-ea"/>
                <a:ea typeface="+mj-ea"/>
              </a:rPr>
              <a:t>单目：无深度 深度需要其他手段估计</a:t>
            </a:r>
            <a:endParaRPr lang="en-US" altLang="zh-CN" sz="13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300" dirty="0">
                <a:latin typeface="+mj-ea"/>
                <a:ea typeface="+mj-ea"/>
              </a:rPr>
              <a:t>双目：通过视差计算深度</a:t>
            </a:r>
            <a:endParaRPr lang="en-US" altLang="zh-CN" sz="13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300" dirty="0">
                <a:latin typeface="+mj-ea"/>
                <a:ea typeface="+mj-ea"/>
              </a:rPr>
              <a:t>RGB-D</a:t>
            </a:r>
            <a:r>
              <a:rPr lang="zh-CN" altLang="en-US" sz="1300" dirty="0">
                <a:latin typeface="+mj-ea"/>
                <a:ea typeface="+mj-ea"/>
              </a:rPr>
              <a:t>：通过物理方法测量深度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95000"/>
            <a:ext cx="4794738" cy="1184357"/>
          </a:xfrm>
          <a:prstGeom prst="rect">
            <a:avLst/>
          </a:prstGeom>
        </p:spPr>
      </p:pic>
      <p:pic>
        <p:nvPicPr>
          <p:cNvPr id="11" name="内容占位符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973" y="2872154"/>
            <a:ext cx="3506485" cy="21306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7625" y="4648200"/>
            <a:ext cx="354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深度即第三维信息，对</a:t>
            </a:r>
            <a:r>
              <a:rPr kumimoji="1" lang="en-US" altLang="zh-CN" sz="1400" dirty="0"/>
              <a:t>SLAM</a:t>
            </a:r>
            <a:r>
              <a:rPr kumimoji="1" lang="zh-CN" altLang="en-US" sz="1400" dirty="0"/>
              <a:t>来说至关重要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07" y="2676047"/>
            <a:ext cx="1618770" cy="12140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25" y="2676047"/>
            <a:ext cx="1618771" cy="12140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43400" y="407563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当相机运动时，可通过视差确定深度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视觉</a:t>
            </a:r>
            <a:r>
              <a:rPr lang="en-US" altLang="zh-CN" sz="1800" dirty="0">
                <a:latin typeface="+mj-ea"/>
                <a:ea typeface="+mj-ea"/>
              </a:rPr>
              <a:t>SLAM</a:t>
            </a:r>
            <a:r>
              <a:rPr lang="zh-CN" altLang="en-US" sz="1800" dirty="0">
                <a:latin typeface="+mj-ea"/>
                <a:ea typeface="+mj-ea"/>
              </a:rPr>
              <a:t>框架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前端：</a:t>
            </a:r>
            <a:r>
              <a:rPr lang="en-US" altLang="zh-CN" sz="1500" dirty="0">
                <a:latin typeface="+mj-ea"/>
                <a:ea typeface="+mj-ea"/>
              </a:rPr>
              <a:t>Visual</a:t>
            </a:r>
            <a:r>
              <a:rPr lang="zh-CN" altLang="en-US" sz="1500" dirty="0">
                <a:latin typeface="+mj-ea"/>
                <a:ea typeface="+mj-ea"/>
              </a:rPr>
              <a:t> </a:t>
            </a:r>
            <a:r>
              <a:rPr lang="en-US" altLang="zh-CN" sz="1500" dirty="0" err="1">
                <a:latin typeface="+mj-ea"/>
                <a:ea typeface="+mj-ea"/>
              </a:rPr>
              <a:t>Odometry</a:t>
            </a:r>
            <a:endParaRPr lang="en-US" altLang="zh-CN" sz="15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后端：</a:t>
            </a:r>
            <a:r>
              <a:rPr lang="en-US" altLang="zh-CN" sz="1500" dirty="0">
                <a:latin typeface="+mj-ea"/>
                <a:ea typeface="+mj-ea"/>
              </a:rPr>
              <a:t>Optimization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回环：</a:t>
            </a:r>
            <a:r>
              <a:rPr lang="en-US" altLang="zh-CN" sz="1500" dirty="0">
                <a:latin typeface="+mj-ea"/>
                <a:ea typeface="+mj-ea"/>
              </a:rPr>
              <a:t>Loop</a:t>
            </a:r>
            <a:r>
              <a:rPr lang="zh-CN" altLang="en-US" sz="1500" dirty="0">
                <a:latin typeface="+mj-ea"/>
                <a:ea typeface="+mj-ea"/>
              </a:rPr>
              <a:t> </a:t>
            </a:r>
            <a:r>
              <a:rPr lang="en-US" altLang="zh-CN" sz="1500" dirty="0">
                <a:latin typeface="+mj-ea"/>
                <a:ea typeface="+mj-ea"/>
              </a:rPr>
              <a:t>Closing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建图：</a:t>
            </a:r>
            <a:r>
              <a:rPr lang="en-US" altLang="zh-CN" sz="1500" dirty="0">
                <a:latin typeface="+mj-ea"/>
                <a:ea typeface="+mj-ea"/>
              </a:rPr>
              <a:t>Mapping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80" y="1320354"/>
            <a:ext cx="5520879" cy="22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第一讲 概述与预备知识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课程内容与预备知识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defRPr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是什么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视觉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数学表述与框架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实践：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下的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C++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编程基础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62343"/>
            <a:ext cx="5085002" cy="1923691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视觉里程计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估计邻近时刻的相机运动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最简化：两个图像的相对运动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2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方法</a:t>
            </a:r>
            <a:endParaRPr lang="en-US" altLang="zh-CN" sz="15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特征点法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直接法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2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后端</a:t>
            </a:r>
            <a:endParaRPr lang="en-US" altLang="zh-CN" sz="15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从带有噪声的数据中估计最优轨迹与地图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最大后验概率估计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滤波器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图优化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693" y="3297439"/>
            <a:ext cx="2995246" cy="1665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回环检测</a:t>
            </a:r>
            <a:endParaRPr lang="en-US" altLang="zh-CN" sz="18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检测相机是否到达过之前位置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判断与之前位置的差异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计算图像间相似性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词袋模型</a:t>
            </a:r>
            <a:endParaRPr lang="en-US" altLang="zh-CN" sz="12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5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500" dirty="0">
                <a:latin typeface="+mj-ea"/>
                <a:ea typeface="+mj-ea"/>
              </a:rPr>
              <a:t>建图</a:t>
            </a:r>
            <a:endParaRPr lang="en-US" altLang="zh-CN" sz="15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导航、规划、通讯、交互、可视化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度量地图、拓扑地图</a:t>
            </a:r>
            <a:endParaRPr lang="en-US" altLang="zh-CN" sz="12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200" dirty="0">
                <a:latin typeface="+mj-ea"/>
                <a:ea typeface="+mj-ea"/>
              </a:rPr>
              <a:t>稀疏地图、稠密地图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44" y="1234758"/>
            <a:ext cx="3162480" cy="1818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099" y="3128740"/>
            <a:ext cx="3138690" cy="19392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>
                <a:latin typeface="+mj-ea"/>
              </a:rPr>
              <a:t>视觉</a:t>
            </a:r>
            <a:r>
              <a:rPr kumimoji="1" lang="en-US" altLang="zh-CN" dirty="0">
                <a:latin typeface="+mj-ea"/>
              </a:rPr>
              <a:t>SLAM</a:t>
            </a:r>
            <a:r>
              <a:rPr kumimoji="1" lang="zh-CN" altLang="en-US" dirty="0">
                <a:latin typeface="+mj-ea"/>
              </a:rPr>
              <a:t>的数学描述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800" dirty="0">
                <a:latin typeface="+mj-ea"/>
                <a:ea typeface="+mj-ea"/>
              </a:rPr>
              <a:t>SLAM</a:t>
            </a:r>
            <a:r>
              <a:rPr lang="zh-CN" altLang="en-US" sz="1800" dirty="0">
                <a:latin typeface="+mj-ea"/>
                <a:ea typeface="+mj-ea"/>
              </a:rPr>
              <a:t>问题的数学描述</a:t>
            </a:r>
            <a:endParaRPr lang="en-US" altLang="zh-CN" sz="1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SLAM</a:t>
            </a:r>
            <a:r>
              <a:rPr lang="zh-CN" altLang="en-US" sz="2800" dirty="0">
                <a:latin typeface="+mj-ea"/>
                <a:ea typeface="+mj-ea"/>
              </a:rPr>
              <a:t>是什么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800" dirty="0">
                <a:latin typeface="+mj-ea"/>
                <a:ea typeface="+mj-ea"/>
              </a:rPr>
              <a:t>SLAM</a:t>
            </a:r>
            <a:r>
              <a:rPr lang="zh-CN" altLang="en-US" sz="1800" dirty="0">
                <a:latin typeface="+mj-ea"/>
                <a:ea typeface="+mj-ea"/>
              </a:rPr>
              <a:t>问题的数学描述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75" y="1862209"/>
            <a:ext cx="4049999" cy="1467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9800" y="22265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运动方程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09800" y="2713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观测方程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4415" y="3382107"/>
            <a:ext cx="4987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位置是三维的，如何表述？</a:t>
            </a:r>
            <a:r>
              <a:rPr kumimoji="1" lang="en-US" altLang="zh-CN" dirty="0"/>
              <a:t>——</a:t>
            </a:r>
            <a:r>
              <a:rPr kumimoji="1" lang="zh-CN" altLang="en-US" dirty="0">
                <a:solidFill>
                  <a:schemeClr val="accent1"/>
                </a:solidFill>
              </a:rPr>
              <a:t>第</a:t>
            </a:r>
            <a:r>
              <a:rPr kumimoji="1" lang="en-US" altLang="zh-CN" dirty="0">
                <a:solidFill>
                  <a:schemeClr val="accent1"/>
                </a:solidFill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</a:rPr>
              <a:t>、</a:t>
            </a:r>
            <a:r>
              <a:rPr kumimoji="1" lang="en-US" altLang="zh-CN" dirty="0">
                <a:solidFill>
                  <a:schemeClr val="accent1"/>
                </a:solidFill>
              </a:rPr>
              <a:t>3</a:t>
            </a:r>
            <a:r>
              <a:rPr kumimoji="1" lang="zh-CN" altLang="en-US" dirty="0">
                <a:solidFill>
                  <a:schemeClr val="accent1"/>
                </a:solidFill>
              </a:rPr>
              <a:t>次课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观测模型如何表述？</a:t>
            </a:r>
            <a:r>
              <a:rPr kumimoji="1" lang="en-US" altLang="zh-CN" dirty="0"/>
              <a:t>——</a:t>
            </a:r>
            <a:r>
              <a:rPr kumimoji="1" lang="zh-CN" altLang="en-US" dirty="0">
                <a:solidFill>
                  <a:schemeClr val="accent1"/>
                </a:solidFill>
              </a:rPr>
              <a:t>第</a:t>
            </a:r>
            <a:r>
              <a:rPr kumimoji="1" lang="en-US" altLang="zh-CN" dirty="0">
                <a:solidFill>
                  <a:schemeClr val="accent1"/>
                </a:solidFill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</a:rPr>
              <a:t>次课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已知</a:t>
            </a:r>
            <a:r>
              <a:rPr kumimoji="1" lang="en-US" altLang="zh-CN" dirty="0" err="1"/>
              <a:t>u,z</a:t>
            </a:r>
            <a:r>
              <a:rPr kumimoji="1" lang="zh-CN" altLang="en-US" dirty="0"/>
              <a:t>时，如何推断</a:t>
            </a:r>
            <a:r>
              <a:rPr kumimoji="1" lang="en-US" altLang="zh-CN" dirty="0" err="1"/>
              <a:t>x,y</a:t>
            </a:r>
            <a:r>
              <a:rPr kumimoji="1" lang="zh-CN" altLang="en-US" dirty="0"/>
              <a:t>？</a:t>
            </a:r>
            <a:r>
              <a:rPr kumimoji="1" lang="en-US" altLang="zh-CN" dirty="0"/>
              <a:t>——</a:t>
            </a:r>
            <a:r>
              <a:rPr kumimoji="1" lang="zh-CN" altLang="en-US" dirty="0">
                <a:solidFill>
                  <a:schemeClr val="accent1"/>
                </a:solidFill>
              </a:rPr>
              <a:t>第</a:t>
            </a:r>
            <a:r>
              <a:rPr kumimoji="1" lang="en-US" altLang="zh-CN" dirty="0">
                <a:solidFill>
                  <a:schemeClr val="accent1"/>
                </a:solidFill>
              </a:rPr>
              <a:t>5</a:t>
            </a:r>
            <a:r>
              <a:rPr kumimoji="1" lang="zh-CN" altLang="en-US" dirty="0">
                <a:solidFill>
                  <a:schemeClr val="accent1"/>
                </a:solidFill>
              </a:rPr>
              <a:t>次课以后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4.</a:t>
            </a:r>
            <a:r>
              <a:rPr kumimoji="1" lang="zh-CN" altLang="en-US" dirty="0">
                <a:latin typeface="+mj-ea"/>
              </a:rPr>
              <a:t>实践：</a:t>
            </a:r>
            <a:r>
              <a:rPr kumimoji="1" lang="en-US" altLang="zh-CN" dirty="0">
                <a:latin typeface="+mj-ea"/>
              </a:rPr>
              <a:t>Linux</a:t>
            </a:r>
            <a:r>
              <a:rPr kumimoji="1" lang="zh-CN" altLang="en-US" dirty="0">
                <a:latin typeface="+mj-ea"/>
              </a:rPr>
              <a:t>下的</a:t>
            </a:r>
            <a:r>
              <a:rPr kumimoji="1" lang="en-US" altLang="zh-CN" dirty="0">
                <a:latin typeface="+mj-ea"/>
              </a:rPr>
              <a:t>C++</a:t>
            </a:r>
            <a:r>
              <a:rPr kumimoji="1" lang="zh-CN" altLang="en-US" dirty="0">
                <a:latin typeface="+mj-ea"/>
              </a:rPr>
              <a:t>基础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33320" y="731520"/>
            <a:ext cx="4276725" cy="368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33320" y="1873250"/>
            <a:ext cx="427672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en-US" altLang="zh-CN" sz="72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en-US" altLang="zh-CN" sz="80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latin typeface="+mj-ea"/>
                <a:ea typeface="+mj-ea"/>
              </a:rPr>
              <a:t>在线问答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31490" y="2038350"/>
            <a:ext cx="33223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感谢各位聆听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464646"/>
                </a:solidFill>
                <a:latin typeface="Arial" panose="020B0604020202020204" pitchFamily="34" charset="0"/>
              </a:rPr>
              <a:t>Thanks for Listening</a:t>
            </a:r>
          </a:p>
        </p:txBody>
      </p:sp>
      <p:sp>
        <p:nvSpPr>
          <p:cNvPr id="10" name="文本框 9"/>
          <p:cNvSpPr txBox="1"/>
          <p:nvPr/>
        </p:nvSpPr>
        <p:spPr>
          <a:xfrm rot="840000">
            <a:off x="5411470" y="1952625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</a:p>
        </p:txBody>
      </p:sp>
      <p:pic>
        <p:nvPicPr>
          <p:cNvPr id="12" name="图片 11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课程内容与预备知识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计算机视觉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483">
            <a:off x="182446" y="3162670"/>
            <a:ext cx="1719832" cy="1056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3" y="2129703"/>
            <a:ext cx="1348438" cy="8526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14" y="2574276"/>
            <a:ext cx="1520512" cy="127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568" y="45098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现实世界中的相机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80944" y="45064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视频序列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54423" y="1994866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物体识别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物体跟踪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物体检测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语义分割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……</a:t>
            </a:r>
          </a:p>
          <a:p>
            <a:pPr algn="ctr"/>
            <a:r>
              <a:rPr kumimoji="1" lang="en-US" altLang="zh-CN" dirty="0"/>
              <a:t>SLAM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178515" y="45064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计算机视觉任务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是什么？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7875" y="44319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室内</a:t>
            </a:r>
            <a:r>
              <a:rPr kumimoji="1" lang="en-US" altLang="zh-CN" dirty="0"/>
              <a:t>/</a:t>
            </a:r>
            <a:r>
              <a:rPr kumimoji="1" lang="zh-CN" altLang="en-US" dirty="0"/>
              <a:t>室外定位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是什么？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845" y="439611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稀疏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半稠密重建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是什么？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8537" y="4401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稠密</a:t>
            </a:r>
            <a:r>
              <a:rPr kumimoji="1" lang="zh-CN" altLang="en-US" dirty="0"/>
              <a:t>重建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可以用在哪些地方？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877" y="4774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手持设备定位</a:t>
            </a:r>
            <a:endParaRPr kumimoji="1"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3798276" y="4774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自动驾驶定位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6919594" y="47741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</a:t>
            </a:r>
            <a:r>
              <a:rPr kumimoji="1" lang="zh-CN" altLang="en-US" dirty="0"/>
              <a:t>（增强现实）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800" dirty="0">
                <a:latin typeface="+mj-ea"/>
                <a:ea typeface="+mj-ea"/>
              </a:rPr>
              <a:t>课程内容与预备知识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课程内容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：</a:t>
            </a:r>
            <a:r>
              <a:rPr lang="en-US" altLang="zh-CN" sz="2000" dirty="0">
                <a:latin typeface="+mj-ea"/>
                <a:ea typeface="+mj-ea"/>
              </a:rPr>
              <a:t>Simultaneous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Localization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and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Mapping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同时定位与地图构建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的数学基础知识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相关的计算机视觉知识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工程实践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886</Words>
  <Application>Microsoft Office PowerPoint</Application>
  <PresentationFormat>全屏显示(16:9)</PresentationFormat>
  <Paragraphs>180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黑体</vt:lpstr>
      <vt:lpstr>宋体</vt:lpstr>
      <vt:lpstr>微软雅黑</vt:lpstr>
      <vt:lpstr>Arial</vt:lpstr>
      <vt:lpstr>Arial Black</vt:lpstr>
      <vt:lpstr>Calibri</vt:lpstr>
      <vt:lpstr>Office 主题</vt:lpstr>
      <vt:lpstr>PowerPoint 演示文稿</vt:lpstr>
      <vt:lpstr>第一讲 概述与预备知识</vt:lpstr>
      <vt:lpstr>1.课程内容与预备知识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课程内容与预备知识</vt:lpstr>
      <vt:lpstr>2.SLAM是什么</vt:lpstr>
      <vt:lpstr>SLAM是什么</vt:lpstr>
      <vt:lpstr>SLAM是什么</vt:lpstr>
      <vt:lpstr>SLAM是什么</vt:lpstr>
      <vt:lpstr>SLAM是什么</vt:lpstr>
      <vt:lpstr>SLAM是什么</vt:lpstr>
      <vt:lpstr>SLAM是什么</vt:lpstr>
      <vt:lpstr>SLAM是什么</vt:lpstr>
      <vt:lpstr>3.视觉SLAM的数学描述</vt:lpstr>
      <vt:lpstr>SLAM是什么</vt:lpstr>
      <vt:lpstr>SLAM是什么</vt:lpstr>
      <vt:lpstr>4.实践：Linux下的C++基础</vt:lpstr>
      <vt:lpstr>在线问答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vance</cp:lastModifiedBy>
  <cp:revision>914</cp:revision>
  <dcterms:created xsi:type="dcterms:W3CDTF">2017-03-07T07:29:00Z</dcterms:created>
  <dcterms:modified xsi:type="dcterms:W3CDTF">2018-05-08T09:33:44Z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